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81" r:id="rId3"/>
    <p:sldId id="269" r:id="rId4"/>
    <p:sldId id="280" r:id="rId5"/>
    <p:sldId id="279" r:id="rId6"/>
    <p:sldId id="277" r:id="rId7"/>
    <p:sldId id="273" r:id="rId8"/>
    <p:sldId id="261" r:id="rId9"/>
    <p:sldId id="266" r:id="rId10"/>
    <p:sldId id="268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ACC1D-1B67-4777-A28A-5526E12A9635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30E1F-DC6E-44C4-9CC1-0155EAE1E9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609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30E1F-DC6E-44C4-9CC1-0155EAE1E936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396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30E1F-DC6E-44C4-9CC1-0155EAE1E936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518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238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67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991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66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937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475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5455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44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135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236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530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A6B7-A47F-44C4-A105-275DC02313AC}" type="datetimeFigureOut">
              <a:rPr lang="bg-BG" smtClean="0"/>
              <a:t>8.2.2023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2D90-CC8E-4C57-9D37-06913D685F0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3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5292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Картина 3" descr="C:\Users\Schetovodstvo\Desktop\1.ОУ РАВДА\снимки\у-ще сграда\P60808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96044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 descr="https://ou-ravda.com/ckfinder/userfiles/images/matbaza/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09752"/>
            <a:ext cx="4032448" cy="290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72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            </a:t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en-US" dirty="0"/>
              <a:t> 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   </a:t>
            </a:r>
            <a:br>
              <a:rPr lang="bg-BG" dirty="0"/>
            </a:b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2160241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УВАЖАЕМИ  РОДИТЕЛИ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 ЖЕЛАЕТЕ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КАЧЕСТВЕНО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 ЗА   ВАШИТЕ ДЕЦА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 ЗА  РАЗВИТИЕ НА ПОЗНАВАТЕЛНИТЕ ИНТЕРЕСИ И ТВОРЧЕСКИТЕ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 СПОСОБНОСТИ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 СИ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СПЕСТИТЕ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ТРЕВОГИТЕ ЗА ТЯХНАТА СИГУРНОСТ,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ВРЕМЕ И ЗДРАВОСЛОВНО ХРАНЕНЕ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ЗАПОВЯДАЙТЕ  ПРИ  НАС </a:t>
            </a:r>
            <a:endParaRPr lang="bg-BG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64895" cy="166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9523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Картина 5" descr="C:\Users\Schetovodstvo\Desktop\снимки\снимки 2021\received_3734565383306325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18831"/>
            <a:ext cx="28575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Картина 6" descr="Картина, която съдържа закрито, маса, лице, под&#10;&#10;Описанието е генерирано автоматичн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448272" cy="2525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5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916831"/>
            <a:ext cx="7772400" cy="2376265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родители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Знаем, че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посрещате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постъпването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вълнение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доза притеснение.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училище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наред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изучат ли,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развият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успеят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да се справят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предизвикателства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очакват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848872" cy="1872208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Искаме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Ви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уверим,че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екипът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ОУ“Св.св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бъдем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 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усвояват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нови знания в спокойна и уютна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обстановка.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грижим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само 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успяват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и 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станат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твърдим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силното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оръжие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529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1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            </a:t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en-US" dirty="0"/>
              <a:t> 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   </a:t>
            </a:r>
            <a:br>
              <a:rPr lang="bg-BG" dirty="0"/>
            </a:b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УЧЕБНАТА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444444"/>
                </a:solidFill>
                <a:latin typeface="Open Sans"/>
              </a:rPr>
              <a:t> </a:t>
            </a:r>
            <a:r>
              <a:rPr lang="ru-RU" sz="2100" dirty="0" smtClean="0">
                <a:solidFill>
                  <a:srgbClr val="444444"/>
                </a:solidFill>
                <a:latin typeface="Open Sans"/>
              </a:rPr>
              <a:t>                                                          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Едносменен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целодневно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/от 8,00-до 17,00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разширено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 и  </a:t>
            </a: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чужд език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разширено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5"/>
              </a:spcBef>
              <a:buClr>
                <a:srgbClr val="001F5F"/>
              </a:buClr>
              <a:buSzPts val="1800"/>
              <a:buFont typeface="Wingdings" panose="05000000000000000000" pitchFamily="2" charset="2"/>
              <a:buChar char="Ø"/>
              <a:tabLst>
                <a:tab pos="2332990" algn="l"/>
                <a:tab pos="2333625" algn="l"/>
              </a:tabLst>
            </a:pPr>
            <a:r>
              <a:rPr lang="bg-BG" sz="2600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извънкласни</a:t>
            </a:r>
            <a:r>
              <a:rPr lang="bg-BG" sz="2600" spc="-90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дейности</a:t>
            </a:r>
            <a:r>
              <a:rPr lang="bg-BG" sz="2600" spc="-85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по</a:t>
            </a:r>
            <a:r>
              <a:rPr lang="bg-BG" sz="2600" spc="-7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национални</a:t>
            </a:r>
            <a:r>
              <a:rPr lang="bg-BG" sz="2600" spc="-7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и</a:t>
            </a:r>
            <a:r>
              <a:rPr lang="bg-BG" sz="2600" spc="-8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европейски</a:t>
            </a:r>
            <a:r>
              <a:rPr lang="bg-BG" sz="2600" spc="-7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проекти</a:t>
            </a:r>
          </a:p>
          <a:p>
            <a:pPr>
              <a:spcBef>
                <a:spcPts val="120"/>
              </a:spcBef>
              <a:buClr>
                <a:srgbClr val="001F5F"/>
              </a:buClr>
              <a:buSzPts val="1800"/>
              <a:buFont typeface="Wingdings" panose="05000000000000000000" pitchFamily="2" charset="2"/>
              <a:buChar char="Ø"/>
              <a:tabLst>
                <a:tab pos="2332990" algn="l"/>
                <a:tab pos="2333625" algn="l"/>
              </a:tabLst>
            </a:pP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консултации</a:t>
            </a:r>
            <a:r>
              <a:rPr lang="bg-BG" sz="2600" spc="-12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по</a:t>
            </a:r>
            <a:r>
              <a:rPr lang="bg-BG" sz="2600" spc="-105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учебни</a:t>
            </a:r>
            <a:r>
              <a:rPr lang="bg-BG" sz="2600" spc="-95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предмети</a:t>
            </a:r>
          </a:p>
          <a:p>
            <a:pPr lvl="0">
              <a:spcBef>
                <a:spcPts val="120"/>
              </a:spcBef>
              <a:buClr>
                <a:srgbClr val="001F5F"/>
              </a:buClr>
              <a:buSzPts val="1800"/>
              <a:buFont typeface="Wingdings" panose="05000000000000000000" pitchFamily="2" charset="2"/>
              <a:buChar char="Ø"/>
              <a:tabLst>
                <a:tab pos="2332990" algn="l"/>
                <a:tab pos="2333625" algn="l"/>
              </a:tabLst>
            </a:pPr>
            <a:r>
              <a:rPr lang="bg-BG" sz="2600" spc="-5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медицинско</a:t>
            </a:r>
            <a:r>
              <a:rPr lang="bg-BG" sz="2600" spc="-115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spc="-5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обслужване</a:t>
            </a:r>
            <a:endParaRPr lang="bg-BG" sz="2600" dirty="0">
              <a:latin typeface="Times New Roman" panose="02020603050405020304" pitchFamily="18" charset="0"/>
              <a:ea typeface="Microsoft Sans Serif"/>
              <a:cs typeface="Times New Roman" panose="02020603050405020304" pitchFamily="18" charset="0"/>
            </a:endParaRPr>
          </a:p>
          <a:p>
            <a:pPr>
              <a:spcBef>
                <a:spcPts val="125"/>
              </a:spcBef>
              <a:buClr>
                <a:srgbClr val="001F5F"/>
              </a:buClr>
              <a:buSzPts val="1800"/>
              <a:buFont typeface="Wingdings" panose="05000000000000000000" pitchFamily="2" charset="2"/>
              <a:buChar char="Ø"/>
              <a:tabLst>
                <a:tab pos="2332990" algn="l"/>
                <a:tab pos="2333625" algn="l"/>
              </a:tabLst>
            </a:pPr>
            <a:r>
              <a:rPr lang="bg-BG" sz="2600" spc="-5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безплатна</a:t>
            </a:r>
            <a:r>
              <a:rPr lang="bg-BG" sz="2600" spc="-105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закуска</a:t>
            </a:r>
          </a:p>
          <a:p>
            <a:pPr lvl="0">
              <a:spcBef>
                <a:spcPts val="125"/>
              </a:spcBef>
              <a:buClr>
                <a:srgbClr val="001F5F"/>
              </a:buClr>
              <a:buSzPts val="1800"/>
              <a:buFont typeface="Wingdings" panose="05000000000000000000" pitchFamily="2" charset="2"/>
              <a:buChar char="Ø"/>
              <a:tabLst>
                <a:tab pos="2332990" algn="l"/>
                <a:tab pos="2333625" algn="l"/>
              </a:tabLst>
            </a:pPr>
            <a:r>
              <a:rPr lang="bg-BG" sz="2600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обедно</a:t>
            </a:r>
            <a:r>
              <a:rPr lang="bg-BG" sz="2600" spc="-55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хранене</a:t>
            </a:r>
          </a:p>
          <a:p>
            <a:pPr lvl="0">
              <a:spcBef>
                <a:spcPts val="120"/>
              </a:spcBef>
              <a:buClr>
                <a:srgbClr val="001F5F"/>
              </a:buClr>
              <a:buSzPts val="1800"/>
              <a:buFont typeface="Wingdings" panose="05000000000000000000" pitchFamily="2" charset="2"/>
              <a:buChar char="Ø"/>
              <a:tabLst>
                <a:tab pos="2332990" algn="l"/>
                <a:tab pos="2333625" algn="l"/>
              </a:tabLst>
            </a:pPr>
            <a:r>
              <a:rPr lang="bg-BG" sz="2600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подготовка</a:t>
            </a:r>
            <a:r>
              <a:rPr lang="bg-BG" sz="2600" spc="-55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за</a:t>
            </a:r>
            <a:r>
              <a:rPr lang="bg-BG" sz="2600" spc="-5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изпитите</a:t>
            </a:r>
            <a:r>
              <a:rPr lang="bg-BG" sz="2600" spc="-7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след</a:t>
            </a:r>
            <a:r>
              <a:rPr lang="bg-BG" sz="2600" spc="-5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IV</a:t>
            </a:r>
            <a:r>
              <a:rPr lang="bg-BG" sz="2600" spc="-55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и</a:t>
            </a:r>
            <a:r>
              <a:rPr lang="bg-BG" sz="2600" spc="-55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VII</a:t>
            </a:r>
            <a:r>
              <a:rPr lang="bg-BG" sz="2600" spc="-5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клас</a:t>
            </a:r>
          </a:p>
          <a:p>
            <a:pPr marL="0" indent="0">
              <a:buNone/>
            </a:pPr>
            <a:endParaRPr lang="ru-RU" sz="2600" dirty="0" smtClean="0">
              <a:latin typeface="Open Sans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Висококвалифицирани 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Екип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ЦДО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Видеонаблюдение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танци</a:t>
            </a:r>
            <a:r>
              <a:rPr lang="bg-BG" sz="2600" spc="7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–</a:t>
            </a:r>
            <a:r>
              <a:rPr lang="bg-BG" sz="2600" spc="8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спортни,</a:t>
            </a:r>
            <a:r>
              <a:rPr lang="bg-BG" sz="2600" spc="9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dirty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народни; футбол; баскетбол-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bg-BG" sz="2600" spc="-10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ученически</a:t>
            </a:r>
            <a:r>
              <a:rPr lang="bg-BG" sz="2600" spc="-85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spc="-5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екскурзии,</a:t>
            </a:r>
            <a:r>
              <a:rPr lang="bg-BG" sz="2600" spc="-110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spc="-5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зелени</a:t>
            </a:r>
            <a:r>
              <a:rPr lang="bg-BG" sz="2600" spc="-105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 </a:t>
            </a:r>
            <a:r>
              <a:rPr lang="bg-BG" sz="2600" spc="-5" dirty="0" smtClean="0">
                <a:latin typeface="Times New Roman" panose="02020603050405020304" pitchFamily="18" charset="0"/>
                <a:ea typeface="Microsoft Sans Serif"/>
                <a:cs typeface="Times New Roman" panose="02020603050405020304" pitchFamily="18" charset="0"/>
              </a:rPr>
              <a:t>училища</a:t>
            </a:r>
            <a:endParaRPr lang="bg-BG" sz="2600" dirty="0" smtClean="0">
              <a:latin typeface="Times New Roman" panose="02020603050405020304" pitchFamily="18" charset="0"/>
              <a:ea typeface="Microsoft Sans Serif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5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            </a:t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en-US" dirty="0"/>
              <a:t> 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   </a:t>
            </a:r>
            <a:br>
              <a:rPr lang="bg-BG" dirty="0"/>
            </a:b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4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СРОКОВЕ </a:t>
            </a: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ПРИЕМ НА УЧЕНИЦИ 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чл. 8, ал. 2 от ЗПУО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училищното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е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задължително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навършване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16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годишна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започва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учебната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година,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с начало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годината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навършване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7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годишна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детето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задължително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-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родени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20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родените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год.,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представят документ за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отлагане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чл. 8, ал. 3 от ЗПУО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училищното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започне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от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учебната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година с начало в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годината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навършване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6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годишна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възраст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детето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преценка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родителя и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училище, удостоверена при условия и по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държавния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 за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предучилищното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768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3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            </a:t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en-US" dirty="0"/>
              <a:t> 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   </a:t>
            </a:r>
            <a:br>
              <a:rPr lang="bg-BG" dirty="0"/>
            </a:b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СРОКОВЕ   ЗА  ПРИЕМ  НА  УЧЕНИЦИ </a:t>
            </a:r>
            <a:endParaRPr lang="ru-RU" sz="20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Подаване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заявления за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записване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от 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до 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МАЙ 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Записване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първи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- от 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 </a:t>
            </a:r>
            <a:r>
              <a:rPr lang="ru-RU" sz="2000" dirty="0" err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 </a:t>
            </a: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2087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3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            </a:t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en-US" dirty="0"/>
              <a:t> 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   </a:t>
            </a:r>
            <a:br>
              <a:rPr lang="bg-BG" dirty="0"/>
            </a:b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00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НЕОБХОДИМИ </a:t>
            </a:r>
            <a:r>
              <a:rPr lang="ru-RU" sz="2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ЗА ЗАПИСВАНЕ </a:t>
            </a:r>
            <a:endParaRPr lang="ru-RU" sz="2000" b="1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1.Заявление 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записване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образец на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8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2.Заявление 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избираема подготовка (по образец на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8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Заявление за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записване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ЦОУД (по образец на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8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Копие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акта за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раждане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детето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веднага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връща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8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Удостоверение за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завършена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подготвителна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endParaRPr lang="ru-RU" sz="18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Декларация от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случаите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детето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е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посещавало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подготвителна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Декларация от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/по образец/ за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съгласие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съхраняване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обработване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личните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детето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съгласно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изискванията</a:t>
            </a:r>
            <a:r>
              <a:rPr lang="ru-RU" sz="1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Закона за защита на </a:t>
            </a:r>
            <a:r>
              <a:rPr lang="ru-RU" sz="1800" dirty="0" err="1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личните</a:t>
            </a:r>
            <a:r>
              <a:rPr lang="ru-RU" sz="18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ru-RU" sz="18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Заявление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/по образец/, че 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запознат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УУП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3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/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            </a:t>
            </a:r>
            <a:br>
              <a:rPr lang="bg-BG" dirty="0"/>
            </a:br>
            <a:r>
              <a:rPr lang="bg-BG" dirty="0"/>
              <a:t> </a:t>
            </a:r>
            <a:br>
              <a:rPr lang="bg-BG" dirty="0"/>
            </a:br>
            <a:r>
              <a:rPr lang="en-US" dirty="0"/>
              <a:t> </a:t>
            </a:r>
            <a:r>
              <a:rPr lang="bg-BG" dirty="0"/>
              <a:t/>
            </a:r>
            <a:br>
              <a:rPr lang="bg-BG" dirty="0"/>
            </a:br>
            <a:r>
              <a:rPr lang="bg-BG" dirty="0"/>
              <a:t>   </a:t>
            </a:r>
            <a:br>
              <a:rPr lang="bg-BG" dirty="0"/>
            </a:b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Мили  първокласници  </a:t>
            </a:r>
          </a:p>
          <a:p>
            <a:pPr marL="0" indent="0" algn="ctr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Идва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най-радостният миг за Вас - първият учебен ден!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 път ще влезете в класната стая и ще седнете на чиновете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този ден се отваря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страница в живота 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всеки от вас.</a:t>
            </a:r>
          </a:p>
          <a:p>
            <a:pPr marL="0" indent="0" algn="ctr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Поемате по пътя на знанието – вълнуващ,интересен, пълен с предизвикателства. Уверено тръгнете по него!</a:t>
            </a:r>
          </a:p>
          <a:p>
            <a:pPr marL="0" indent="0" algn="ctr">
              <a:buNone/>
            </a:pP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Ние, вашите учители, ще бъдем до вас. Ще ви научим на много неща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 натрупате много знания и умения!</a:t>
            </a:r>
          </a:p>
          <a:p>
            <a:pPr marL="0" indent="0" algn="ctr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Затова ви посрещаме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вълнение и с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„Добре дошли „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52" y="4570198"/>
            <a:ext cx="251777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438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64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85090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bg-BG" sz="1800" dirty="0" err="1">
                <a:ln w="12700">
                  <a:solidFill>
                    <a:srgbClr val="3494BA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Проекто</a:t>
            </a:r>
            <a:r>
              <a:rPr lang="bg-BG" sz="1800" dirty="0">
                <a:ln w="12700">
                  <a:solidFill>
                    <a:srgbClr val="3494BA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екип учители </a:t>
            </a:r>
            <a:r>
              <a:rPr lang="bg-BG" sz="1800" dirty="0" smtClean="0">
                <a:ln w="12700">
                  <a:solidFill>
                    <a:srgbClr val="3494BA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bg-BG" sz="1800" dirty="0">
                <a:ln w="12700">
                  <a:solidFill>
                    <a:srgbClr val="3494BA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първи клас </a:t>
            </a:r>
            <a:r>
              <a:rPr lang="bg-BG" sz="1800" dirty="0" smtClean="0">
                <a:ln w="12700">
                  <a:solidFill>
                    <a:srgbClr val="3494BA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lang="bg-BG" sz="1800" dirty="0">
                <a:ln w="12700">
                  <a:solidFill>
                    <a:srgbClr val="3494BA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ОУ ”Св. Кирил и Методий”</a:t>
            </a:r>
            <a:br>
              <a:rPr lang="bg-BG" sz="1800" dirty="0">
                <a:ln w="12700">
                  <a:solidFill>
                    <a:srgbClr val="3494BA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1800" dirty="0">
                <a:ln w="12700">
                  <a:solidFill>
                    <a:srgbClr val="3494BA"/>
                  </a:solidFill>
                  <a:prstDash val="solid"/>
                </a:ln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учебната 2023-2024 година</a:t>
            </a:r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4294967295"/>
          </p:nvPr>
        </p:nvSpPr>
        <p:spPr>
          <a:xfrm>
            <a:off x="539552" y="1535113"/>
            <a:ext cx="4536504" cy="1389831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bg-BG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Мария </a:t>
            </a:r>
            <a:r>
              <a:rPr lang="bg-BG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Георгиева Дукова </a:t>
            </a:r>
            <a:r>
              <a:rPr lang="bg-BG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bg-BG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 </a:t>
            </a:r>
            <a:r>
              <a:rPr lang="bg-BG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 в начален етап </a:t>
            </a:r>
            <a:endParaRPr lang="bg-BG" sz="12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bg-BG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 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стаж – </a:t>
            </a:r>
            <a:r>
              <a:rPr lang="bg-BG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години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bg-BG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  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висше, степен „Магистър”, </a:t>
            </a:r>
            <a:r>
              <a:rPr lang="bg-BG" sz="12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 „ Паисий Хилендарски „ –Педагогически факултет гр.Пловдив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Специалност </a:t>
            </a:r>
            <a:r>
              <a:rPr lang="bg-BG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bg-BG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начална училищна </a:t>
            </a:r>
            <a:r>
              <a:rPr lang="bg-BG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педагогика</a:t>
            </a:r>
            <a:r>
              <a:rPr lang="bg-BG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1200" i="1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квалификация начален учител  със специализация – специална педагогика,  ІV  ПКС</a:t>
            </a:r>
            <a:endParaRPr lang="bg-BG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sz="quarter" idx="4294967295"/>
          </p:nvPr>
        </p:nvSpPr>
        <p:spPr>
          <a:xfrm>
            <a:off x="2627784" y="4293096"/>
            <a:ext cx="5904655" cy="22322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sz="21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работата си поставям в центъра децата и техните потребности. Важна задача е да насърчавам учениците да опознават света, да бъдат креативни и да използват наученото. Стремя се да създавам среда, в която учениците да се чувстват комфортно и сами да търсят знания. Освен знания, умения и компетентности за мен е важно те да изградят и емоционална култура. Особено ценя сътрудничеството и партньорството с родителите. За да са здрави и успешни децата – да ги подкрепяме заедно в израстването им.</a:t>
            </a:r>
          </a:p>
          <a:p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1320"/>
            <a:ext cx="20882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ов контейнер 5"/>
          <p:cNvSpPr txBox="1">
            <a:spLocks/>
          </p:cNvSpPr>
          <p:nvPr/>
        </p:nvSpPr>
        <p:spPr>
          <a:xfrm>
            <a:off x="463674" y="1556792"/>
            <a:ext cx="4828406" cy="1728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bg-BG" sz="1200" i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sz="1200" dirty="0"/>
          </a:p>
        </p:txBody>
      </p:sp>
      <p:pic>
        <p:nvPicPr>
          <p:cNvPr id="7" name="Картина 6" descr="C:\Users\Schetovodstvo\Downloads\IMG-0e255b976938d9cc63275629dd894935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456383" cy="2512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60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330824" cy="1728191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bg-BG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Недка Петкова Момчилова- начален  учител в ГЦОУД</a:t>
            </a:r>
          </a:p>
          <a:p>
            <a:pPr algn="just">
              <a:spcAft>
                <a:spcPts val="0"/>
              </a:spcAft>
            </a:pPr>
            <a:r>
              <a:rPr lang="bg-BG" sz="1300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Образование- висше квалификационна степен-</a:t>
            </a:r>
            <a:r>
              <a:rPr lang="bg-BG" sz="13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бакалавър,</a:t>
            </a:r>
            <a:r>
              <a:rPr lang="bg-BG" sz="1300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bg-BG" sz="1300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Специалност „</a:t>
            </a:r>
            <a:r>
              <a:rPr lang="bg-BG" sz="1300" b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Предучилищна и </a:t>
            </a:r>
            <a:r>
              <a:rPr lang="bg-BG" sz="13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начална </a:t>
            </a:r>
            <a:r>
              <a:rPr lang="bg-BG" sz="1300" b="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училищна </a:t>
            </a:r>
            <a:r>
              <a:rPr lang="bg-BG" sz="13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педагогика</a:t>
            </a:r>
            <a:r>
              <a:rPr lang="bg-BG" sz="1300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Бургаски свободен университет„ –гр.Бургас,</a:t>
            </a:r>
          </a:p>
          <a:p>
            <a:pPr algn="just">
              <a:spcAft>
                <a:spcPts val="0"/>
              </a:spcAft>
            </a:pPr>
            <a:r>
              <a:rPr lang="bg-BG" sz="1300" b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квалификация начален учител  </a:t>
            </a:r>
          </a:p>
          <a:p>
            <a:endParaRPr lang="bg-BG" dirty="0"/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quarter" idx="3"/>
          </p:nvPr>
        </p:nvSpPr>
        <p:spPr>
          <a:xfrm rot="10800000" flipV="1">
            <a:off x="3563888" y="3789040"/>
            <a:ext cx="5400600" cy="280831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Учителската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професия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е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мой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осъзнат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избор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съдба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Имах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късмета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попадна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в 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ОУ Св.</a:t>
            </a:r>
            <a:r>
              <a:rPr lang="bg-BG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св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Кирил и Методий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“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още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в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началото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своята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кариера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затова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с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гордост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наричам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Моето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училище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!</a:t>
            </a:r>
            <a:endParaRPr lang="bg-BG" sz="2500" b="0" dirty="0">
              <a:solidFill>
                <a:prstClr val="black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/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Като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своя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силна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черта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бих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посочила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умението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си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бързо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изграждам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доверие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намирам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индивидуален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подход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към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всяко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дете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а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най-искрената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оценка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своята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работа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откривам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в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усмивката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радостта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с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която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посрещат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всяка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сутрин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моите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ученици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bg-BG" sz="2500" b="0" dirty="0">
              <a:solidFill>
                <a:prstClr val="black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lvl="0"/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Последните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години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ни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изправиха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пред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много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нови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предизвикателства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проблеми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Особено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важно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мен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e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класната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стая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стане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едно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уютно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защитено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децата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място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където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спокойно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творят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усвояват</a:t>
            </a:r>
            <a:r>
              <a:rPr lang="bg-BG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нови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знания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играят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успеят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развият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максимално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своя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потенциал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</a:t>
            </a:r>
            <a:r>
              <a:rPr lang="en-US" sz="2500" b="0" dirty="0" err="1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заложби</a:t>
            </a:r>
            <a:r>
              <a:rPr lang="en-US" sz="2500" b="0" dirty="0">
                <a:solidFill>
                  <a:prstClr val="black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bg-BG" sz="2500" b="0" dirty="0">
              <a:solidFill>
                <a:prstClr val="black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611560" y="18864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err="1">
                <a:ln w="12700">
                  <a:solidFill>
                    <a:srgbClr val="3494BA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Проекто</a:t>
            </a:r>
            <a:r>
              <a:rPr lang="bg-BG" dirty="0">
                <a:ln w="12700">
                  <a:solidFill>
                    <a:srgbClr val="3494BA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екип учители в първи клас на ОУ ”Св. Кирил и Методий”</a:t>
            </a:r>
            <a:br>
              <a:rPr lang="bg-BG" dirty="0">
                <a:ln w="12700">
                  <a:solidFill>
                    <a:srgbClr val="3494BA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bg-BG" dirty="0">
                <a:ln w="12700">
                  <a:solidFill>
                    <a:srgbClr val="3494BA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учебната 2023-2024 година</a:t>
            </a:r>
            <a:endParaRPr lang="bg-BG" dirty="0"/>
          </a:p>
        </p:txBody>
      </p:sp>
      <p:pic>
        <p:nvPicPr>
          <p:cNvPr id="7" name="Картина 6" descr="C:\Users\Schetovodstvo\Downloads\FB_IMG_1675849921933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3024336" cy="232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Картина 11" descr="C:\Users\Schetovodstvo\Downloads\IMG-81dc03b43141c72c385b0582a163a8f4-V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076608" cy="2679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806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727</Words>
  <Application>Microsoft Office PowerPoint</Application>
  <PresentationFormat>Презентация на цял екран (4:3)</PresentationFormat>
  <Paragraphs>83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1" baseType="lpstr">
      <vt:lpstr>Office тема</vt:lpstr>
      <vt:lpstr>Презентация на PowerPoint</vt:lpstr>
      <vt:lpstr>Уважаеми  родители !  Знаем, че посрещате деня на постъпването на вашето дете в 1 клас с вълнение и доза притеснение.                          Питате се какво предстои на децата ви в училище  - дали всичко ще е наред, ще се изучат ли, ще се развият ли,  добри ли ще са учителите им, ще успеят ли да се справят с новите предизвикателства, които ги очакват. </vt:lpstr>
      <vt:lpstr>                         </vt:lpstr>
      <vt:lpstr>                         </vt:lpstr>
      <vt:lpstr>                         </vt:lpstr>
      <vt:lpstr>                         </vt:lpstr>
      <vt:lpstr>                         </vt:lpstr>
      <vt:lpstr>Проекто - екип учители в първи клас на ОУ ”Св. Кирил и Методий” за учебната 2023-2024 година</vt:lpstr>
      <vt:lpstr>Презентация на PowerPoint</vt:lpstr>
      <vt:lpstr>                        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Schetovodstvo</dc:creator>
  <cp:lastModifiedBy>Schetovodstvo</cp:lastModifiedBy>
  <cp:revision>36</cp:revision>
  <dcterms:created xsi:type="dcterms:W3CDTF">2023-02-06T11:22:27Z</dcterms:created>
  <dcterms:modified xsi:type="dcterms:W3CDTF">2023-02-08T11:02:29Z</dcterms:modified>
</cp:coreProperties>
</file>